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5"/>
  </p:notesMasterIdLst>
  <p:sldIdLst>
    <p:sldId id="257" r:id="rId2"/>
    <p:sldId id="304" r:id="rId3"/>
    <p:sldId id="302" r:id="rId4"/>
  </p:sldIdLst>
  <p:sldSz cx="9144000" cy="5715000" type="screen16x1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BD"/>
    <a:srgbClr val="FFFF89"/>
    <a:srgbClr val="FF001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91"/>
    <p:restoredTop sz="94888"/>
  </p:normalViewPr>
  <p:slideViewPr>
    <p:cSldViewPr snapToGrid="0">
      <p:cViewPr varScale="1">
        <p:scale>
          <a:sx n="189" d="100"/>
          <a:sy n="189" d="100"/>
        </p:scale>
        <p:origin x="176" y="5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AU"/>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7FF27B-557D-334F-8D5E-B327C5A298E9}" type="datetimeFigureOut">
              <a:rPr lang="en-AU" smtClean="0"/>
              <a:t>6/3/2025</a:t>
            </a:fld>
            <a:endParaRPr lang="en-AU"/>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AU"/>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AU"/>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AU"/>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05C736-FAD4-1E4D-89A5-433D4AA2963B}" type="slidenum">
              <a:rPr lang="en-AU" smtClean="0"/>
              <a:t>‹#›</a:t>
            </a:fld>
            <a:endParaRPr lang="en-AU"/>
          </a:p>
        </p:txBody>
      </p:sp>
    </p:spTree>
    <p:extLst>
      <p:ext uri="{BB962C8B-B14F-4D97-AF65-F5344CB8AC3E}">
        <p14:creationId xmlns:p14="http://schemas.microsoft.com/office/powerpoint/2010/main" val="1137832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5"/>
          </p:nvPr>
        </p:nvSpPr>
        <p:spPr/>
        <p:txBody>
          <a:bodyPr/>
          <a:lstStyle/>
          <a:p>
            <a:fld id="{6E05C736-FAD4-1E4D-89A5-433D4AA2963B}" type="slidenum">
              <a:rPr lang="en-AU" smtClean="0"/>
              <a:t>1</a:t>
            </a:fld>
            <a:endParaRPr lang="en-AU" dirty="0"/>
          </a:p>
        </p:txBody>
      </p:sp>
    </p:spTree>
    <p:extLst>
      <p:ext uri="{BB962C8B-B14F-4D97-AF65-F5344CB8AC3E}">
        <p14:creationId xmlns:p14="http://schemas.microsoft.com/office/powerpoint/2010/main" val="32278041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1CABF9-DE03-BA58-315C-53E34E959877}"/>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38065EDD-3B8C-81C9-5C5F-8A1DBECFA8A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4D88E092-233D-41FA-93E9-533FF1CF6B18}"/>
              </a:ext>
            </a:extLst>
          </p:cNvPr>
          <p:cNvSpPr>
            <a:spLocks noGrp="1"/>
          </p:cNvSpPr>
          <p:nvPr>
            <p:ph type="body" idx="1"/>
          </p:nvPr>
        </p:nvSpPr>
        <p:spPr/>
        <p:txBody>
          <a:bodyPr/>
          <a:lstStyle/>
          <a:p>
            <a:endParaRPr lang="en-AU" dirty="0"/>
          </a:p>
        </p:txBody>
      </p:sp>
      <p:sp>
        <p:nvSpPr>
          <p:cNvPr id="4" name="Slide Number Placeholder 3">
            <a:extLst>
              <a:ext uri="{FF2B5EF4-FFF2-40B4-BE49-F238E27FC236}">
                <a16:creationId xmlns:a16="http://schemas.microsoft.com/office/drawing/2014/main" id="{A6D83EBE-0D20-A4DD-6582-0216C98C4D60}"/>
              </a:ext>
            </a:extLst>
          </p:cNvPr>
          <p:cNvSpPr>
            <a:spLocks noGrp="1"/>
          </p:cNvSpPr>
          <p:nvPr>
            <p:ph type="sldNum" sz="quarter" idx="5"/>
          </p:nvPr>
        </p:nvSpPr>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6E05C736-FAD4-1E4D-89A5-433D4AA2963B}" type="slidenum">
              <a:rPr kumimoji="0" lang="en-AU"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AU"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1174008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935302"/>
            <a:ext cx="6858000" cy="1989667"/>
          </a:xfrm>
          <a:prstGeom prst="rect">
            <a:avLst/>
          </a:prstGeom>
        </p:spPr>
        <p:txBody>
          <a:bodyPr anchor="b">
            <a:normAutofit/>
          </a:bodyPr>
          <a:lstStyle>
            <a:lvl1pPr algn="ctr">
              <a:defRPr sz="2400" baseline="0">
                <a:latin typeface="Times New Roman" panose="02020603050405020304" pitchFamily="18" charset="0"/>
              </a:defRPr>
            </a:lvl1pPr>
          </a:lstStyle>
          <a:p>
            <a:r>
              <a:rPr lang="en-GB" dirty="0"/>
              <a:t>Click to edit Master title style</a:t>
            </a:r>
            <a:endParaRPr lang="en-US" dirty="0"/>
          </a:p>
        </p:txBody>
      </p:sp>
      <p:sp>
        <p:nvSpPr>
          <p:cNvPr id="3" name="Subtitle 2"/>
          <p:cNvSpPr>
            <a:spLocks noGrp="1"/>
          </p:cNvSpPr>
          <p:nvPr>
            <p:ph type="subTitle" idx="1"/>
          </p:nvPr>
        </p:nvSpPr>
        <p:spPr>
          <a:xfrm>
            <a:off x="1143000" y="3001698"/>
            <a:ext cx="6858000" cy="1379802"/>
          </a:xfrm>
        </p:spPr>
        <p:txBody>
          <a:bodyPr/>
          <a:lstStyle>
            <a:lvl1pPr marL="0" indent="0" algn="ctr">
              <a:buNone/>
              <a:defRPr sz="1800" baseline="0">
                <a:latin typeface="Times New Roman" panose="02020603050405020304" pitchFamily="18"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dirty="0"/>
              <a:t>Click to edit Master subtitle style</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3/6/25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9336870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3/6/25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72992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04271"/>
            <a:ext cx="1971675" cy="4843198"/>
          </a:xfrm>
          <a:prstGeom prst="rect">
            <a:avLst/>
          </a:prstGeo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628650" y="304271"/>
            <a:ext cx="5800725" cy="484319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3/6/25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79955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D4E6CF7E-C746-084D-BF17-6C523B0D2ACF}" type="datetimeFigureOut">
              <a:rPr lang="en-US" smtClean="0"/>
              <a:t>3/6/25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791419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7" y="1424782"/>
            <a:ext cx="7886700" cy="2377281"/>
          </a:xfrm>
          <a:prstGeom prst="rect">
            <a:avLst/>
          </a:prstGeo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623887" y="3824553"/>
            <a:ext cx="7886700" cy="1250156"/>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D4E6CF7E-C746-084D-BF17-6C523B0D2ACF}" type="datetimeFigureOut">
              <a:rPr lang="en-US" smtClean="0"/>
              <a:t>3/6/25</a:t>
            </a:fld>
            <a:endParaRPr lang="en-US"/>
          </a:p>
        </p:txBody>
      </p:sp>
      <p:sp>
        <p:nvSpPr>
          <p:cNvPr id="5" name="Footer Placeholder 4"/>
          <p:cNvSpPr>
            <a:spLocks noGrp="1"/>
          </p:cNvSpPr>
          <p:nvPr>
            <p:ph type="ftr" sz="quarter" idx="11"/>
          </p:nvPr>
        </p:nvSpPr>
        <p:spPr>
          <a:xfrm>
            <a:off x="3028950" y="5296959"/>
            <a:ext cx="3086100" cy="304271"/>
          </a:xfrm>
          <a:prstGeom prst="rect">
            <a:avLst/>
          </a:prstGeom>
        </p:spPr>
        <p:txBody>
          <a:bodyPr/>
          <a:lstStyle/>
          <a:p>
            <a:endParaRPr lang="en-US"/>
          </a:p>
        </p:txBody>
      </p:sp>
      <p:sp>
        <p:nvSpPr>
          <p:cNvPr id="6" name="Slide Number Placeholder 5"/>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4035309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Content Placeholder 2"/>
          <p:cNvSpPr>
            <a:spLocks noGrp="1"/>
          </p:cNvSpPr>
          <p:nvPr>
            <p:ph sz="half" idx="1"/>
          </p:nvPr>
        </p:nvSpPr>
        <p:spPr>
          <a:xfrm>
            <a:off x="6286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4629150" y="1521354"/>
            <a:ext cx="3886200" cy="362611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D4E6CF7E-C746-084D-BF17-6C523B0D2ACF}" type="datetimeFigureOut">
              <a:rPr lang="en-US" smtClean="0"/>
              <a:t>3/6/25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369116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04271"/>
            <a:ext cx="7886700" cy="1104636"/>
          </a:xfrm>
          <a:prstGeom prst="rect">
            <a:avLst/>
          </a:prstGeom>
        </p:spPr>
        <p:txBody>
          <a:bodyPr/>
          <a:lstStyle/>
          <a:p>
            <a:r>
              <a:rPr lang="en-GB"/>
              <a:t>Click to edit Master title style</a:t>
            </a:r>
            <a:endParaRPr lang="en-US" dirty="0"/>
          </a:p>
        </p:txBody>
      </p:sp>
      <p:sp>
        <p:nvSpPr>
          <p:cNvPr id="3" name="Text Placeholder 2"/>
          <p:cNvSpPr>
            <a:spLocks noGrp="1"/>
          </p:cNvSpPr>
          <p:nvPr>
            <p:ph type="body" idx="1"/>
          </p:nvPr>
        </p:nvSpPr>
        <p:spPr>
          <a:xfrm>
            <a:off x="629842" y="1400969"/>
            <a:ext cx="3868340"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629842" y="2087563"/>
            <a:ext cx="3868340"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4629150" y="1400969"/>
            <a:ext cx="3887391" cy="686593"/>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4629150" y="2087563"/>
            <a:ext cx="3887391" cy="3070490"/>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D4E6CF7E-C746-084D-BF17-6C523B0D2ACF}" type="datetimeFigureOut">
              <a:rPr lang="en-US" smtClean="0"/>
              <a:t>3/6/25</a:t>
            </a:fld>
            <a:endParaRPr lang="en-US"/>
          </a:p>
        </p:txBody>
      </p:sp>
      <p:sp>
        <p:nvSpPr>
          <p:cNvPr id="8" name="Footer Placeholder 7"/>
          <p:cNvSpPr>
            <a:spLocks noGrp="1"/>
          </p:cNvSpPr>
          <p:nvPr>
            <p:ph type="ftr" sz="quarter" idx="11"/>
          </p:nvPr>
        </p:nvSpPr>
        <p:spPr>
          <a:xfrm>
            <a:off x="3028950" y="5296959"/>
            <a:ext cx="3086100" cy="304271"/>
          </a:xfrm>
          <a:prstGeom prst="rect">
            <a:avLst/>
          </a:prstGeom>
        </p:spPr>
        <p:txBody>
          <a:bodyPr/>
          <a:lstStyle/>
          <a:p>
            <a:endParaRPr lang="en-US"/>
          </a:p>
        </p:txBody>
      </p:sp>
      <p:sp>
        <p:nvSpPr>
          <p:cNvPr id="9" name="Slide Number Placeholder 8"/>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266467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04271"/>
            <a:ext cx="7886700" cy="1104636"/>
          </a:xfrm>
          <a:prstGeom prst="rect">
            <a:avLst/>
          </a:prstGeom>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D4E6CF7E-C746-084D-BF17-6C523B0D2ACF}" type="datetimeFigureOut">
              <a:rPr lang="en-US" smtClean="0"/>
              <a:t>3/6/25</a:t>
            </a:fld>
            <a:endParaRPr lang="en-US"/>
          </a:p>
        </p:txBody>
      </p:sp>
      <p:sp>
        <p:nvSpPr>
          <p:cNvPr id="4" name="Footer Placeholder 3"/>
          <p:cNvSpPr>
            <a:spLocks noGrp="1"/>
          </p:cNvSpPr>
          <p:nvPr>
            <p:ph type="ftr" sz="quarter" idx="11"/>
          </p:nvPr>
        </p:nvSpPr>
        <p:spPr>
          <a:xfrm>
            <a:off x="3028950" y="5296959"/>
            <a:ext cx="3086100" cy="304271"/>
          </a:xfrm>
          <a:prstGeom prst="rect">
            <a:avLst/>
          </a:prstGeom>
        </p:spPr>
        <p:txBody>
          <a:bodyPr/>
          <a:lstStyle/>
          <a:p>
            <a:endParaRPr lang="en-US"/>
          </a:p>
        </p:txBody>
      </p:sp>
      <p:sp>
        <p:nvSpPr>
          <p:cNvPr id="5" name="Slide Number Placeholder 4"/>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38661560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E6CF7E-C746-084D-BF17-6C523B0D2ACF}" type="datetimeFigureOut">
              <a:rPr lang="en-US" smtClean="0"/>
              <a:t>3/6/25</a:t>
            </a:fld>
            <a:endParaRPr lang="en-US"/>
          </a:p>
        </p:txBody>
      </p:sp>
      <p:sp>
        <p:nvSpPr>
          <p:cNvPr id="3" name="Footer Placeholder 2"/>
          <p:cNvSpPr>
            <a:spLocks noGrp="1"/>
          </p:cNvSpPr>
          <p:nvPr>
            <p:ph type="ftr" sz="quarter" idx="11"/>
          </p:nvPr>
        </p:nvSpPr>
        <p:spPr>
          <a:xfrm>
            <a:off x="3028950" y="5296959"/>
            <a:ext cx="3086100" cy="304271"/>
          </a:xfrm>
          <a:prstGeom prst="rect">
            <a:avLst/>
          </a:prstGeom>
        </p:spPr>
        <p:txBody>
          <a:bodyPr/>
          <a:lstStyle/>
          <a:p>
            <a:endParaRPr lang="en-US"/>
          </a:p>
        </p:txBody>
      </p:sp>
      <p:sp>
        <p:nvSpPr>
          <p:cNvPr id="4" name="Slide Number Placeholder 3"/>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5287167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3887391" y="822855"/>
            <a:ext cx="4629150" cy="406135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3/6/25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127429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381000"/>
            <a:ext cx="2949178" cy="1333500"/>
          </a:xfrm>
          <a:prstGeom prst="rect">
            <a:avLst/>
          </a:prstGeo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3887391" y="822855"/>
            <a:ext cx="4629150" cy="4061354"/>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a:p>
        </p:txBody>
      </p:sp>
      <p:sp>
        <p:nvSpPr>
          <p:cNvPr id="4" name="Text Placeholder 3"/>
          <p:cNvSpPr>
            <a:spLocks noGrp="1"/>
          </p:cNvSpPr>
          <p:nvPr>
            <p:ph type="body" sz="half" idx="2"/>
          </p:nvPr>
        </p:nvSpPr>
        <p:spPr>
          <a:xfrm>
            <a:off x="629841" y="1714500"/>
            <a:ext cx="2949178" cy="3176323"/>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D4E6CF7E-C746-084D-BF17-6C523B0D2ACF}" type="datetimeFigureOut">
              <a:rPr lang="en-US" smtClean="0"/>
              <a:t>3/6/25</a:t>
            </a:fld>
            <a:endParaRPr lang="en-US"/>
          </a:p>
        </p:txBody>
      </p:sp>
      <p:sp>
        <p:nvSpPr>
          <p:cNvPr id="6" name="Footer Placeholder 5"/>
          <p:cNvSpPr>
            <a:spLocks noGrp="1"/>
          </p:cNvSpPr>
          <p:nvPr>
            <p:ph type="ftr" sz="quarter" idx="11"/>
          </p:nvPr>
        </p:nvSpPr>
        <p:spPr>
          <a:xfrm>
            <a:off x="3028950" y="5296959"/>
            <a:ext cx="3086100" cy="304271"/>
          </a:xfrm>
          <a:prstGeom prst="rect">
            <a:avLst/>
          </a:prstGeom>
        </p:spPr>
        <p:txBody>
          <a:bodyPr/>
          <a:lstStyle/>
          <a:p>
            <a:endParaRPr lang="en-US"/>
          </a:p>
        </p:txBody>
      </p:sp>
      <p:sp>
        <p:nvSpPr>
          <p:cNvPr id="7" name="Slide Number Placeholder 6"/>
          <p:cNvSpPr>
            <a:spLocks noGrp="1"/>
          </p:cNvSpPr>
          <p:nvPr>
            <p:ph type="sldNum" sz="quarter" idx="12"/>
          </p:nvPr>
        </p:nvSpPr>
        <p:spPr/>
        <p:txBody>
          <a:bodyPr/>
          <a:lstStyle/>
          <a:p>
            <a:fld id="{32A23974-83D8-7045-B8FB-83D6C4E40E34}" type="slidenum">
              <a:rPr lang="en-US" smtClean="0"/>
              <a:t>‹#›</a:t>
            </a:fld>
            <a:endParaRPr lang="en-US"/>
          </a:p>
        </p:txBody>
      </p:sp>
    </p:spTree>
    <p:extLst>
      <p:ext uri="{BB962C8B-B14F-4D97-AF65-F5344CB8AC3E}">
        <p14:creationId xmlns:p14="http://schemas.microsoft.com/office/powerpoint/2010/main" val="1871510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25450" y="606954"/>
            <a:ext cx="7886700" cy="3626115"/>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628650" y="5296959"/>
            <a:ext cx="2057400" cy="304271"/>
          </a:xfrm>
          <a:prstGeom prst="rect">
            <a:avLst/>
          </a:prstGeom>
        </p:spPr>
        <p:txBody>
          <a:bodyPr vert="horz" lIns="91440" tIns="45720" rIns="91440" bIns="45720" rtlCol="0" anchor="ctr"/>
          <a:lstStyle>
            <a:lvl1pPr algn="l">
              <a:defRPr sz="900" b="0" i="0">
                <a:solidFill>
                  <a:schemeClr val="tx1">
                    <a:tint val="82000"/>
                  </a:schemeClr>
                </a:solidFill>
                <a:latin typeface="Times New Roman" panose="02020603050405020304" pitchFamily="18" charset="0"/>
              </a:defRPr>
            </a:lvl1pPr>
          </a:lstStyle>
          <a:p>
            <a:fld id="{D4E6CF7E-C746-084D-BF17-6C523B0D2ACF}" type="datetimeFigureOut">
              <a:rPr lang="en-US" smtClean="0"/>
              <a:pPr/>
              <a:t>3/6/25</a:t>
            </a:fld>
            <a:endParaRPr lang="en-US"/>
          </a:p>
        </p:txBody>
      </p:sp>
      <p:sp>
        <p:nvSpPr>
          <p:cNvPr id="6" name="Slide Number Placeholder 5"/>
          <p:cNvSpPr>
            <a:spLocks noGrp="1"/>
          </p:cNvSpPr>
          <p:nvPr>
            <p:ph type="sldNum" sz="quarter" idx="4"/>
          </p:nvPr>
        </p:nvSpPr>
        <p:spPr>
          <a:xfrm>
            <a:off x="6457950" y="5296959"/>
            <a:ext cx="2057400" cy="304271"/>
          </a:xfrm>
          <a:prstGeom prst="rect">
            <a:avLst/>
          </a:prstGeom>
        </p:spPr>
        <p:txBody>
          <a:bodyPr vert="horz" lIns="91440" tIns="45720" rIns="91440" bIns="45720" rtlCol="0" anchor="ctr"/>
          <a:lstStyle>
            <a:lvl1pPr algn="r">
              <a:defRPr sz="900" b="0" i="0">
                <a:solidFill>
                  <a:schemeClr val="tx1">
                    <a:tint val="82000"/>
                  </a:schemeClr>
                </a:solidFill>
                <a:latin typeface="Times New Roman" panose="02020603050405020304" pitchFamily="18" charset="0"/>
              </a:defRPr>
            </a:lvl1pPr>
          </a:lstStyle>
          <a:p>
            <a:fld id="{32A23974-83D8-7045-B8FB-83D6C4E40E34}" type="slidenum">
              <a:rPr lang="en-US" smtClean="0"/>
              <a:pPr/>
              <a:t>‹#›</a:t>
            </a:fld>
            <a:endParaRPr lang="en-US"/>
          </a:p>
        </p:txBody>
      </p:sp>
    </p:spTree>
    <p:extLst>
      <p:ext uri="{BB962C8B-B14F-4D97-AF65-F5344CB8AC3E}">
        <p14:creationId xmlns:p14="http://schemas.microsoft.com/office/powerpoint/2010/main" val="14470376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b="0" i="0" kern="1200">
          <a:solidFill>
            <a:schemeClr val="tx1"/>
          </a:solidFill>
          <a:latin typeface="Times New Roman" panose="02020603050405020304" pitchFamily="18"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800" b="0" i="0" kern="1200" baseline="0">
          <a:solidFill>
            <a:schemeClr val="tx1"/>
          </a:solidFill>
          <a:latin typeface="Times New Roman" panose="02020603050405020304" pitchFamily="18"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883E145E-7437-5592-0FFF-32B24FCB537F}"/>
              </a:ext>
            </a:extLst>
          </p:cNvPr>
          <p:cNvSpPr txBox="1">
            <a:spLocks noChangeArrowheads="1"/>
          </p:cNvSpPr>
          <p:nvPr/>
        </p:nvSpPr>
        <p:spPr bwMode="auto">
          <a:xfrm>
            <a:off x="0" y="59996"/>
            <a:ext cx="9144000" cy="511256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sz="4400" kern="0" dirty="0">
                <a:solidFill>
                  <a:srgbClr val="FFFF00"/>
                </a:solidFill>
                <a:latin typeface="Times New Roman" panose="02020603050405020304" pitchFamily="18" charset="0"/>
                <a:ea typeface="+mn-ea"/>
                <a:cs typeface="+mn-cs"/>
              </a:rPr>
              <a:t>1 Thessalonians 4:13-18</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ndParaRPr>
          </a:p>
          <a:p>
            <a:pPr marL="0" marR="0" lvl="0" indent="0" algn="ctr" defTabSz="914400" rtl="0" eaLnBrk="1" fontAlgn="base" latinLnBrk="0" hangingPunct="1">
              <a:lnSpc>
                <a:spcPct val="100000"/>
              </a:lnSpc>
              <a:spcBef>
                <a:spcPct val="20000"/>
              </a:spcBef>
              <a:spcAft>
                <a:spcPct val="0"/>
              </a:spcAft>
              <a:buClrTx/>
              <a:buSzTx/>
              <a:buFontTx/>
              <a:buNone/>
              <a:tabLst/>
              <a:defRPr/>
            </a:pPr>
            <a:r>
              <a:rPr lang="en-US" i="1" kern="0" dirty="0">
                <a:solidFill>
                  <a:srgbClr val="FFFF00"/>
                </a:solidFill>
                <a:latin typeface="Times New Roman" panose="02020603050405020304" pitchFamily="18" charset="0"/>
                <a:ea typeface="+mn-ea"/>
                <a:cs typeface="Times New Roman" panose="02020603050405020304" pitchFamily="18" charset="0"/>
              </a:rPr>
              <a:t>(English Standard Version)</a:t>
            </a: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endParaRPr lang="en-US" kern="0" dirty="0">
              <a:solidFill>
                <a:schemeClr val="bg1"/>
              </a:solidFill>
              <a:latin typeface="Times New Roman" panose="02020603050405020304" pitchFamily="18" charset="0"/>
              <a:ea typeface="+mn-ea"/>
              <a:cs typeface="Times New Roman" panose="02020603050405020304" pitchFamily="18" charset="0"/>
            </a:endParaRPr>
          </a:p>
          <a:p>
            <a:pPr marL="0" marR="0" lvl="0" indent="0" algn="r" defTabSz="914400" rtl="0" eaLnBrk="1" fontAlgn="base" latinLnBrk="0" hangingPunct="1">
              <a:lnSpc>
                <a:spcPct val="100000"/>
              </a:lnSpc>
              <a:spcBef>
                <a:spcPct val="20000"/>
              </a:spcBef>
              <a:spcAft>
                <a:spcPct val="0"/>
              </a:spcAft>
              <a:buClrTx/>
              <a:buSzTx/>
              <a:buFontTx/>
              <a:buNone/>
              <a:tabLst/>
              <a:defRPr/>
            </a:pPr>
            <a:r>
              <a:rPr lang="en-US" kern="0" dirty="0">
                <a:solidFill>
                  <a:schemeClr val="bg1"/>
                </a:solidFill>
                <a:latin typeface="Times New Roman" panose="02020603050405020304" pitchFamily="18" charset="0"/>
                <a:ea typeface="+mn-ea"/>
                <a:cs typeface="Times New Roman" panose="02020603050405020304" pitchFamily="18" charset="0"/>
              </a:rPr>
              <a:t>1  Slide</a:t>
            </a: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US"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tabLst/>
              <a:defRPr/>
            </a:pPr>
            <a:endParaRPr lang="en-AU" sz="4400" kern="0" dirty="0">
              <a:solidFill>
                <a:srgbClr val="FFFF00"/>
              </a:solidFill>
              <a:latin typeface="Times New Roman" panose="02020603050405020304" pitchFamily="18" charset="0"/>
              <a:ea typeface="+mn-ea"/>
              <a:cs typeface="+mn-cs"/>
            </a:endParaRPr>
          </a:p>
        </p:txBody>
      </p:sp>
    </p:spTree>
    <p:extLst>
      <p:ext uri="{BB962C8B-B14F-4D97-AF65-F5344CB8AC3E}">
        <p14:creationId xmlns:p14="http://schemas.microsoft.com/office/powerpoint/2010/main" val="3902716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 Box 4">
            <a:extLst>
              <a:ext uri="{FF2B5EF4-FFF2-40B4-BE49-F238E27FC236}">
                <a16:creationId xmlns:a16="http://schemas.microsoft.com/office/drawing/2014/main" id="{36360AE9-4356-30FF-96CC-16A6408493FB}"/>
              </a:ext>
            </a:extLst>
          </p:cNvPr>
          <p:cNvSpPr txBox="1">
            <a:spLocks noChangeArrowheads="1"/>
          </p:cNvSpPr>
          <p:nvPr/>
        </p:nvSpPr>
        <p:spPr bwMode="auto">
          <a:xfrm>
            <a:off x="22444" y="0"/>
            <a:ext cx="9144000" cy="5815887"/>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1000"/>
              </a:spcAft>
            </a:pPr>
            <a:r>
              <a:rPr lang="en-AU" sz="2500" b="1" baseline="30000" dirty="0">
                <a:solidFill>
                  <a:srgbClr val="FFFFFF"/>
                </a:solidFill>
                <a:effectLst/>
                <a:latin typeface="Times New Roman" panose="02020603050405020304" pitchFamily="18" charset="0"/>
                <a:ea typeface="Times New Roman" panose="02020603050405020304" pitchFamily="18" charset="0"/>
              </a:rPr>
              <a:t>13 </a:t>
            </a:r>
            <a:r>
              <a:rPr lang="en-AU" sz="2500" dirty="0">
                <a:solidFill>
                  <a:srgbClr val="FFFFFF"/>
                </a:solidFill>
                <a:effectLst/>
                <a:latin typeface="Times New Roman" panose="02020603050405020304" pitchFamily="18" charset="0"/>
                <a:ea typeface="Times New Roman" panose="02020603050405020304" pitchFamily="18" charset="0"/>
              </a:rPr>
              <a:t>But we do not want you to be uninformed, brothers, about those who are asleep, that you may not grieve as others do who have no hope.  </a:t>
            </a:r>
            <a:r>
              <a:rPr lang="en-AU" sz="2500" b="1" baseline="30000" dirty="0">
                <a:solidFill>
                  <a:srgbClr val="FFFFFF"/>
                </a:solidFill>
                <a:effectLst/>
                <a:latin typeface="Times New Roman" panose="02020603050405020304" pitchFamily="18" charset="0"/>
                <a:ea typeface="Times New Roman" panose="02020603050405020304" pitchFamily="18" charset="0"/>
              </a:rPr>
              <a:t>14 </a:t>
            </a:r>
            <a:r>
              <a:rPr lang="en-AU" sz="2500" dirty="0">
                <a:solidFill>
                  <a:srgbClr val="FFFFFF"/>
                </a:solidFill>
                <a:effectLst/>
                <a:latin typeface="Times New Roman" panose="02020603050405020304" pitchFamily="18" charset="0"/>
                <a:ea typeface="Times New Roman" panose="02020603050405020304" pitchFamily="18" charset="0"/>
              </a:rPr>
              <a:t>For since we believe that Jesus died and rose again, even so, through Jesus, God will bring with him those who have fallen asleep.  </a:t>
            </a:r>
            <a:r>
              <a:rPr lang="en-AU" sz="2500" b="1" baseline="30000" dirty="0">
                <a:solidFill>
                  <a:srgbClr val="FFFFFF"/>
                </a:solidFill>
                <a:effectLst/>
                <a:latin typeface="Times New Roman" panose="02020603050405020304" pitchFamily="18" charset="0"/>
                <a:ea typeface="Times New Roman" panose="02020603050405020304" pitchFamily="18" charset="0"/>
              </a:rPr>
              <a:t>15 </a:t>
            </a:r>
            <a:r>
              <a:rPr lang="en-AU" sz="2500" dirty="0">
                <a:solidFill>
                  <a:srgbClr val="FFFFFF"/>
                </a:solidFill>
                <a:effectLst/>
                <a:latin typeface="Times New Roman" panose="02020603050405020304" pitchFamily="18" charset="0"/>
                <a:ea typeface="Times New Roman" panose="02020603050405020304" pitchFamily="18" charset="0"/>
              </a:rPr>
              <a:t>For this we declare to you by a word from the Lord, that we who are alive, who are left until the coming of the Lord, will not precede those who have fallen asleep.  </a:t>
            </a:r>
            <a:r>
              <a:rPr lang="en-AU" sz="2500" b="1" baseline="30000" dirty="0">
                <a:solidFill>
                  <a:srgbClr val="FFFFFF"/>
                </a:solidFill>
                <a:effectLst/>
                <a:latin typeface="Times New Roman" panose="02020603050405020304" pitchFamily="18" charset="0"/>
                <a:ea typeface="Times New Roman" panose="02020603050405020304" pitchFamily="18" charset="0"/>
              </a:rPr>
              <a:t>16 </a:t>
            </a:r>
            <a:r>
              <a:rPr lang="en-AU" sz="2500" dirty="0">
                <a:solidFill>
                  <a:srgbClr val="FFFFFF"/>
                </a:solidFill>
                <a:effectLst/>
                <a:latin typeface="Times New Roman" panose="02020603050405020304" pitchFamily="18" charset="0"/>
                <a:ea typeface="Times New Roman" panose="02020603050405020304" pitchFamily="18" charset="0"/>
              </a:rPr>
              <a:t>For the Lord himself will descend from heaven with a cry of command, with the voice of an archangel, and with the sound of the trumpet of God.  And the dead in Christ will rise first.  </a:t>
            </a:r>
            <a:r>
              <a:rPr lang="en-AU" sz="2500" b="1" baseline="30000" dirty="0">
                <a:solidFill>
                  <a:srgbClr val="FFFFFF"/>
                </a:solidFill>
                <a:effectLst/>
                <a:latin typeface="Times New Roman" panose="02020603050405020304" pitchFamily="18" charset="0"/>
                <a:ea typeface="Times New Roman" panose="02020603050405020304" pitchFamily="18" charset="0"/>
              </a:rPr>
              <a:t>17 </a:t>
            </a:r>
            <a:r>
              <a:rPr lang="en-AU" sz="2500" dirty="0">
                <a:solidFill>
                  <a:srgbClr val="FFFFFF"/>
                </a:solidFill>
                <a:effectLst/>
                <a:latin typeface="Times New Roman" panose="02020603050405020304" pitchFamily="18" charset="0"/>
                <a:ea typeface="Times New Roman" panose="02020603050405020304" pitchFamily="18" charset="0"/>
              </a:rPr>
              <a:t>Then we who are alive, who are left, will be caught up together with them in the clouds to meet the Lord in the air, and so we will always be with the Lord.  </a:t>
            </a:r>
            <a:r>
              <a:rPr lang="en-AU" sz="2500" b="1" baseline="30000" dirty="0">
                <a:solidFill>
                  <a:srgbClr val="FFFFFF"/>
                </a:solidFill>
                <a:effectLst/>
                <a:latin typeface="Times New Roman" panose="02020603050405020304" pitchFamily="18" charset="0"/>
                <a:ea typeface="Times New Roman" panose="02020603050405020304" pitchFamily="18" charset="0"/>
              </a:rPr>
              <a:t>18 </a:t>
            </a:r>
            <a:r>
              <a:rPr lang="en-AU" sz="2500" dirty="0">
                <a:solidFill>
                  <a:srgbClr val="FFFFFF"/>
                </a:solidFill>
                <a:effectLst/>
                <a:latin typeface="Times New Roman" panose="02020603050405020304" pitchFamily="18" charset="0"/>
                <a:ea typeface="Times New Roman" panose="02020603050405020304" pitchFamily="18" charset="0"/>
              </a:rPr>
              <a:t>Therefore encourage one another with these words. </a:t>
            </a:r>
            <a:endParaRPr lang="en-AU" sz="2500" dirty="0">
              <a:effectLst/>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4089429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2DA048A-7DBC-C32E-8A53-21311550EB0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00D476A1-A274-359B-BECE-8A697B2A5716}"/>
              </a:ext>
            </a:extLst>
          </p:cNvPr>
          <p:cNvSpPr txBox="1"/>
          <p:nvPr/>
        </p:nvSpPr>
        <p:spPr>
          <a:xfrm>
            <a:off x="3158248" y="20484"/>
            <a:ext cx="5985752"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Christians fear most, when we do not know what death holds</a:t>
            </a:r>
          </a:p>
        </p:txBody>
      </p:sp>
      <p:sp>
        <p:nvSpPr>
          <p:cNvPr id="24" name="TextBox 23">
            <a:extLst>
              <a:ext uri="{FF2B5EF4-FFF2-40B4-BE49-F238E27FC236}">
                <a16:creationId xmlns:a16="http://schemas.microsoft.com/office/drawing/2014/main" id="{38B15CE5-C8D8-F2D0-D812-2D847E7EC70E}"/>
              </a:ext>
            </a:extLst>
          </p:cNvPr>
          <p:cNvSpPr txBox="1"/>
          <p:nvPr/>
        </p:nvSpPr>
        <p:spPr>
          <a:xfrm>
            <a:off x="0" y="0"/>
            <a:ext cx="3437106"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What happens when we die?</a:t>
            </a:r>
          </a:p>
        </p:txBody>
      </p:sp>
      <p:sp>
        <p:nvSpPr>
          <p:cNvPr id="2" name="TextBox 1">
            <a:extLst>
              <a:ext uri="{FF2B5EF4-FFF2-40B4-BE49-F238E27FC236}">
                <a16:creationId xmlns:a16="http://schemas.microsoft.com/office/drawing/2014/main" id="{5D91611C-D667-471D-0C57-E00B23995D5D}"/>
              </a:ext>
            </a:extLst>
          </p:cNvPr>
          <p:cNvSpPr txBox="1"/>
          <p:nvPr/>
        </p:nvSpPr>
        <p:spPr>
          <a:xfrm>
            <a:off x="32426" y="299099"/>
            <a:ext cx="7055796" cy="492443"/>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en-AU" sz="2600" b="1" dirty="0">
                <a:solidFill>
                  <a:srgbClr val="FFFF00"/>
                </a:solidFill>
                <a:latin typeface="Times New Roman" panose="02020603050405020304" pitchFamily="18" charset="0"/>
                <a:cs typeface="Times New Roman" panose="02020603050405020304" pitchFamily="18" charset="0"/>
              </a:rPr>
              <a:t>The Joy that Death is, for a Christian</a:t>
            </a:r>
            <a:endParaRPr kumimoji="0" lang="en-AU" sz="260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endParaRPr>
          </a:p>
        </p:txBody>
      </p:sp>
      <p:sp>
        <p:nvSpPr>
          <p:cNvPr id="11" name="TextBox 10">
            <a:extLst>
              <a:ext uri="{FF2B5EF4-FFF2-40B4-BE49-F238E27FC236}">
                <a16:creationId xmlns:a16="http://schemas.microsoft.com/office/drawing/2014/main" id="{66512D58-F26F-0F52-803F-4B220B68C761}"/>
              </a:ext>
            </a:extLst>
          </p:cNvPr>
          <p:cNvSpPr txBox="1"/>
          <p:nvPr/>
        </p:nvSpPr>
        <p:spPr>
          <a:xfrm>
            <a:off x="-1" y="1521436"/>
            <a:ext cx="5843081" cy="707886"/>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Jesus went through the full trauma of death, so death would be different for those He came to save.</a:t>
            </a:r>
          </a:p>
        </p:txBody>
      </p:sp>
      <p:sp>
        <p:nvSpPr>
          <p:cNvPr id="14" name="TextBox 13">
            <a:extLst>
              <a:ext uri="{FF2B5EF4-FFF2-40B4-BE49-F238E27FC236}">
                <a16:creationId xmlns:a16="http://schemas.microsoft.com/office/drawing/2014/main" id="{91F0A8A8-8520-74C3-159A-3664944FD029}"/>
              </a:ext>
            </a:extLst>
          </p:cNvPr>
          <p:cNvSpPr txBox="1"/>
          <p:nvPr/>
        </p:nvSpPr>
        <p:spPr>
          <a:xfrm>
            <a:off x="670210" y="4008635"/>
            <a:ext cx="7682605" cy="923330"/>
          </a:xfrm>
          <a:prstGeom prst="rect">
            <a:avLst/>
          </a:prstGeom>
          <a:noFill/>
          <a:ln w="12700">
            <a:solidFill>
              <a:schemeClr val="bg1"/>
            </a:solidFill>
          </a:ln>
        </p:spPr>
        <p:txBody>
          <a:bodyPr wrap="square" rtlCol="0">
            <a:spAutoFit/>
          </a:bodyPr>
          <a:lstStyle/>
          <a:p>
            <a:pPr lvl="0">
              <a:defRPr/>
            </a:pPr>
            <a:r>
              <a:rPr lang="en-AU" dirty="0">
                <a:solidFill>
                  <a:srgbClr val="FFFF00"/>
                </a:solidFill>
                <a:latin typeface="Times New Roman" panose="02020603050405020304" pitchFamily="18" charset="0"/>
                <a:cs typeface="Times New Roman" panose="02020603050405020304" pitchFamily="18" charset="0"/>
              </a:rPr>
              <a:t>When Jesus returns, everything happens quickly.</a:t>
            </a:r>
          </a:p>
          <a:p>
            <a:pPr lvl="0">
              <a:defRPr/>
            </a:pPr>
            <a:r>
              <a:rPr lang="en-AU" dirty="0">
                <a:solidFill>
                  <a:schemeClr val="bg1"/>
                </a:solidFill>
                <a:latin typeface="Times New Roman" panose="02020603050405020304" pitchFamily="18" charset="0"/>
                <a:cs typeface="Times New Roman" panose="02020603050405020304" pitchFamily="18" charset="0"/>
              </a:rPr>
              <a:t>Loud shouts &amp; trumpet;   The Lord descends;   The Dead are raised;   The living are snatched up (with those who are raised), to be with Jesus.</a:t>
            </a:r>
            <a:endParaRPr lang="en-AU" dirty="0">
              <a:solidFill>
                <a:srgbClr val="FFFF00"/>
              </a:solidFill>
              <a:latin typeface="Times New Roman" panose="02020603050405020304" pitchFamily="18" charset="0"/>
              <a:cs typeface="Times New Roman" panose="02020603050405020304" pitchFamily="18" charset="0"/>
            </a:endParaRPr>
          </a:p>
        </p:txBody>
      </p:sp>
      <p:sp>
        <p:nvSpPr>
          <p:cNvPr id="17" name="TextBox 16">
            <a:extLst>
              <a:ext uri="{FF2B5EF4-FFF2-40B4-BE49-F238E27FC236}">
                <a16:creationId xmlns:a16="http://schemas.microsoft.com/office/drawing/2014/main" id="{BEF3B4C2-CE95-0BFB-0011-CC325FF80CC6}"/>
              </a:ext>
            </a:extLst>
          </p:cNvPr>
          <p:cNvSpPr txBox="1"/>
          <p:nvPr/>
        </p:nvSpPr>
        <p:spPr>
          <a:xfrm>
            <a:off x="6225702" y="688915"/>
            <a:ext cx="2918298" cy="1323439"/>
          </a:xfrm>
          <a:prstGeom prst="rect">
            <a:avLst/>
          </a:prstGeom>
          <a:solidFill>
            <a:schemeClr val="bg1"/>
          </a:solidFill>
        </p:spPr>
        <p:txBody>
          <a:bodyPr wrap="square" rtlCol="0">
            <a:spAutoFit/>
          </a:bodyPr>
          <a:lstStyle/>
          <a:p>
            <a:pPr lvl="0">
              <a:defRPr/>
            </a:pPr>
            <a:r>
              <a:rPr lang="en-AU" sz="1600" b="1" baseline="30000" dirty="0">
                <a:latin typeface="Comic Sans MS" panose="030F0902030302020204" pitchFamily="66" charset="0"/>
                <a:ea typeface="Times New Roman" panose="02020603050405020304" pitchFamily="18" charset="0"/>
                <a:cs typeface="Times New Roman" panose="02020603050405020304" pitchFamily="18" charset="0"/>
              </a:rPr>
              <a:t>13 </a:t>
            </a:r>
            <a:r>
              <a:rPr lang="en-AU" sz="1600" dirty="0">
                <a:latin typeface="Comic Sans MS" panose="030F0902030302020204" pitchFamily="66" charset="0"/>
                <a:ea typeface="Times New Roman" panose="02020603050405020304" pitchFamily="18" charset="0"/>
                <a:cs typeface="Times New Roman" panose="02020603050405020304" pitchFamily="18" charset="0"/>
              </a:rPr>
              <a:t>But we do not want you to be uninformed, brothers, about those who are asleep, that you may not grieve as others do who have no hope.</a:t>
            </a:r>
            <a:r>
              <a:rPr lang="en-AU" sz="1600" dirty="0"/>
              <a:t> </a:t>
            </a:r>
            <a:endParaRPr kumimoji="0" lang="en-US" sz="1600" b="0" i="0" u="none" strike="noStrike" kern="1200" cap="none" spc="0" normalizeH="0" baseline="0" noProof="0" dirty="0">
              <a:ln>
                <a:noFill/>
              </a:ln>
              <a:solidFill>
                <a:prstClr val="black"/>
              </a:solidFill>
              <a:effectLst/>
              <a:uLnTx/>
              <a:uFillTx/>
              <a:latin typeface="Arial" panose="020B0604020202020204"/>
            </a:endParaRPr>
          </a:p>
        </p:txBody>
      </p:sp>
      <p:sp>
        <p:nvSpPr>
          <p:cNvPr id="3" name="TextBox 2">
            <a:extLst>
              <a:ext uri="{FF2B5EF4-FFF2-40B4-BE49-F238E27FC236}">
                <a16:creationId xmlns:a16="http://schemas.microsoft.com/office/drawing/2014/main" id="{B8F6FB5C-B106-443E-9630-0C24AAD2EB00}"/>
              </a:ext>
            </a:extLst>
          </p:cNvPr>
          <p:cNvSpPr txBox="1"/>
          <p:nvPr/>
        </p:nvSpPr>
        <p:spPr>
          <a:xfrm>
            <a:off x="12972" y="656024"/>
            <a:ext cx="5985752"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 contrast between “Christian Hope”  and  “Pagan Despair”</a:t>
            </a:r>
          </a:p>
        </p:txBody>
      </p:sp>
      <p:sp>
        <p:nvSpPr>
          <p:cNvPr id="5" name="TextBox 4">
            <a:extLst>
              <a:ext uri="{FF2B5EF4-FFF2-40B4-BE49-F238E27FC236}">
                <a16:creationId xmlns:a16="http://schemas.microsoft.com/office/drawing/2014/main" id="{694C0B20-2CF4-AB96-8D49-10DFC28337D8}"/>
              </a:ext>
            </a:extLst>
          </p:cNvPr>
          <p:cNvSpPr txBox="1"/>
          <p:nvPr/>
        </p:nvSpPr>
        <p:spPr>
          <a:xfrm>
            <a:off x="2" y="928398"/>
            <a:ext cx="5843081" cy="646331"/>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In Christ,  we have a sure and certain hope.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a:t>
            </a:r>
            <a:r>
              <a:rPr lang="en-AU" dirty="0">
                <a:solidFill>
                  <a:prstClr val="white"/>
                </a:solidFill>
                <a:latin typeface="Times New Roman" panose="02020603050405020304" pitchFamily="18" charset="0"/>
                <a:cs typeface="Times New Roman" panose="02020603050405020304" pitchFamily="18" charset="0"/>
              </a:rPr>
              <a:t>Sleep”:  </a:t>
            </a: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Death is not to be afraid of;  &amp;  Is not permanent.</a:t>
            </a:r>
          </a:p>
        </p:txBody>
      </p:sp>
      <p:sp>
        <p:nvSpPr>
          <p:cNvPr id="6" name="TextBox 5">
            <a:extLst>
              <a:ext uri="{FF2B5EF4-FFF2-40B4-BE49-F238E27FC236}">
                <a16:creationId xmlns:a16="http://schemas.microsoft.com/office/drawing/2014/main" id="{864EEDDA-EA11-A4DA-79D6-A82461EFFAFF}"/>
              </a:ext>
            </a:extLst>
          </p:cNvPr>
          <p:cNvSpPr txBox="1"/>
          <p:nvPr/>
        </p:nvSpPr>
        <p:spPr>
          <a:xfrm>
            <a:off x="6487" y="2134628"/>
            <a:ext cx="9137513" cy="923330"/>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Christians grieve differently, because we have hope.  </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AU" dirty="0">
                <a:solidFill>
                  <a:prstClr val="white"/>
                </a:solidFill>
                <a:latin typeface="Times New Roman" panose="02020603050405020304" pitchFamily="18" charset="0"/>
                <a:cs typeface="Times New Roman" panose="02020603050405020304" pitchFamily="18" charset="0"/>
              </a:rPr>
              <a:t>Sorrow, for we will be separated from our loved ones for a time.</a:t>
            </a:r>
          </a:p>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Joy, because even in death, in the presence of </a:t>
            </a:r>
            <a:r>
              <a:rPr lang="en-AU" dirty="0">
                <a:solidFill>
                  <a:prstClr val="white"/>
                </a:solidFill>
                <a:latin typeface="Times New Roman" panose="02020603050405020304" pitchFamily="18" charset="0"/>
                <a:cs typeface="Times New Roman" panose="02020603050405020304" pitchFamily="18" charset="0"/>
              </a:rPr>
              <a:t>Jesus Christ.</a:t>
            </a:r>
            <a:endPar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endParaRPr>
          </a:p>
        </p:txBody>
      </p:sp>
      <p:sp>
        <p:nvSpPr>
          <p:cNvPr id="7" name="TextBox 6">
            <a:extLst>
              <a:ext uri="{FF2B5EF4-FFF2-40B4-BE49-F238E27FC236}">
                <a16:creationId xmlns:a16="http://schemas.microsoft.com/office/drawing/2014/main" id="{8C3169C7-8E3F-52FB-6417-7017EC2FF7D7}"/>
              </a:ext>
            </a:extLst>
          </p:cNvPr>
          <p:cNvSpPr txBox="1"/>
          <p:nvPr/>
        </p:nvSpPr>
        <p:spPr>
          <a:xfrm>
            <a:off x="6485" y="2963693"/>
            <a:ext cx="913102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JOY,  because the Resurrection comes with the return of Jesus.</a:t>
            </a:r>
          </a:p>
        </p:txBody>
      </p:sp>
      <p:sp>
        <p:nvSpPr>
          <p:cNvPr id="8" name="TextBox 7">
            <a:extLst>
              <a:ext uri="{FF2B5EF4-FFF2-40B4-BE49-F238E27FC236}">
                <a16:creationId xmlns:a16="http://schemas.microsoft.com/office/drawing/2014/main" id="{D3DE2A99-EAE3-8435-E52B-005B9A7510EE}"/>
              </a:ext>
            </a:extLst>
          </p:cNvPr>
          <p:cNvSpPr txBox="1"/>
          <p:nvPr/>
        </p:nvSpPr>
        <p:spPr>
          <a:xfrm>
            <a:off x="12973" y="3367264"/>
            <a:ext cx="9124539" cy="584775"/>
          </a:xfrm>
          <a:prstGeom prst="rect">
            <a:avLst/>
          </a:prstGeom>
          <a:solidFill>
            <a:schemeClr val="bg1"/>
          </a:solidFill>
        </p:spPr>
        <p:txBody>
          <a:bodyPr wrap="square" rtlCol="0">
            <a:spAutoFit/>
          </a:bodyPr>
          <a:lstStyle/>
          <a:p>
            <a:pPr lvl="0">
              <a:defRPr/>
            </a:pPr>
            <a:r>
              <a:rPr lang="en-AU" sz="1600" b="1" baseline="30000" dirty="0">
                <a:effectLst/>
                <a:latin typeface="Comic Sans MS" panose="030F0902030302020204" pitchFamily="66" charset="0"/>
                <a:ea typeface="Times New Roman" panose="02020603050405020304" pitchFamily="18" charset="0"/>
                <a:cs typeface="Times New Roman" panose="02020603050405020304" pitchFamily="18" charset="0"/>
              </a:rPr>
              <a:t>16 </a:t>
            </a:r>
            <a:r>
              <a:rPr lang="en-AU" sz="1600" dirty="0">
                <a:effectLst/>
                <a:latin typeface="Comic Sans MS" panose="030F0902030302020204" pitchFamily="66" charset="0"/>
                <a:ea typeface="Times New Roman" panose="02020603050405020304" pitchFamily="18" charset="0"/>
                <a:cs typeface="Times New Roman" panose="02020603050405020304" pitchFamily="18" charset="0"/>
              </a:rPr>
              <a:t>For the Lord himself will descend from heaven with a cry of command, with the voice of an archangel, and with the sound of the trumpet of God.  And the dead in Christ will rise first.</a:t>
            </a:r>
            <a:r>
              <a:rPr lang="en-AU" sz="1600" dirty="0">
                <a:effectLst/>
              </a:rPr>
              <a:t> </a:t>
            </a:r>
            <a:endParaRPr kumimoji="0" lang="en-US" sz="16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
        <p:nvSpPr>
          <p:cNvPr id="13" name="TextBox 12">
            <a:extLst>
              <a:ext uri="{FF2B5EF4-FFF2-40B4-BE49-F238E27FC236}">
                <a16:creationId xmlns:a16="http://schemas.microsoft.com/office/drawing/2014/main" id="{3455B1FA-0D03-62B4-D5BE-BC17BF736436}"/>
              </a:ext>
            </a:extLst>
          </p:cNvPr>
          <p:cNvSpPr txBox="1"/>
          <p:nvPr/>
        </p:nvSpPr>
        <p:spPr>
          <a:xfrm>
            <a:off x="-2" y="4988561"/>
            <a:ext cx="9124539" cy="369332"/>
          </a:xfrm>
          <a:prstGeom prst="rect">
            <a:avLst/>
          </a:prstGeom>
          <a:noFill/>
        </p:spPr>
        <p:txBody>
          <a:bodyPr wrap="square" rtlCol="0">
            <a:spAutoFit/>
          </a:bodyPr>
          <a:lstStyle/>
          <a:p>
            <a:pPr marL="179388" marR="0" lvl="0" indent="-179388"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AU" sz="1800" b="0" i="0" u="none" strike="noStrike" kern="1200" cap="none" spc="0" normalizeH="0" baseline="0" noProof="0" dirty="0">
                <a:ln>
                  <a:noFill/>
                </a:ln>
                <a:solidFill>
                  <a:prstClr val="white"/>
                </a:solidFill>
                <a:effectLst/>
                <a:uLnTx/>
                <a:uFillTx/>
                <a:latin typeface="Times New Roman" panose="02020603050405020304" pitchFamily="18" charset="0"/>
                <a:ea typeface="+mn-ea"/>
                <a:cs typeface="Times New Roman" panose="02020603050405020304" pitchFamily="18" charset="0"/>
              </a:rPr>
              <a:t>In faith, we encourage one another:  Our hope;  Resurrection;  Return of Jesus;  With Him </a:t>
            </a:r>
          </a:p>
        </p:txBody>
      </p:sp>
      <p:sp>
        <p:nvSpPr>
          <p:cNvPr id="16" name="TextBox 15">
            <a:extLst>
              <a:ext uri="{FF2B5EF4-FFF2-40B4-BE49-F238E27FC236}">
                <a16:creationId xmlns:a16="http://schemas.microsoft.com/office/drawing/2014/main" id="{B0334A89-CD7B-F751-336F-D5E268728F6B}"/>
              </a:ext>
            </a:extLst>
          </p:cNvPr>
          <p:cNvSpPr txBox="1"/>
          <p:nvPr/>
        </p:nvSpPr>
        <p:spPr>
          <a:xfrm>
            <a:off x="6783421" y="2042972"/>
            <a:ext cx="2264302" cy="1200329"/>
          </a:xfrm>
          <a:prstGeom prst="rect">
            <a:avLst/>
          </a:prstGeom>
          <a:noFill/>
          <a:ln w="12700">
            <a:solidFill>
              <a:schemeClr val="bg1"/>
            </a:solidFill>
          </a:ln>
        </p:spPr>
        <p:txBody>
          <a:bodyPr wrap="square" rtlCol="0">
            <a:spAutoFit/>
          </a:bodyPr>
          <a:lstStyle/>
          <a:p>
            <a:pPr lvl="0">
              <a:defRPr/>
            </a:pPr>
            <a:r>
              <a:rPr lang="en-AU" dirty="0">
                <a:solidFill>
                  <a:schemeClr val="bg1"/>
                </a:solidFill>
                <a:latin typeface="Times New Roman" panose="02020603050405020304" pitchFamily="18" charset="0"/>
                <a:cs typeface="Times New Roman" panose="02020603050405020304" pitchFamily="18" charset="0"/>
              </a:rPr>
              <a:t>For a Christian, the whole concept / experience of death has been</a:t>
            </a:r>
            <a:r>
              <a:rPr lang="en-AU" dirty="0">
                <a:solidFill>
                  <a:srgbClr val="FFFF00"/>
                </a:solidFill>
                <a:latin typeface="Times New Roman" panose="02020603050405020304" pitchFamily="18" charset="0"/>
                <a:cs typeface="Times New Roman" panose="02020603050405020304" pitchFamily="18" charset="0"/>
              </a:rPr>
              <a:t> transformed</a:t>
            </a:r>
          </a:p>
        </p:txBody>
      </p:sp>
      <p:sp>
        <p:nvSpPr>
          <p:cNvPr id="26" name="TextBox 25">
            <a:extLst>
              <a:ext uri="{FF2B5EF4-FFF2-40B4-BE49-F238E27FC236}">
                <a16:creationId xmlns:a16="http://schemas.microsoft.com/office/drawing/2014/main" id="{B092676E-C1E4-2E8E-872E-D00E563652C2}"/>
              </a:ext>
            </a:extLst>
          </p:cNvPr>
          <p:cNvSpPr txBox="1"/>
          <p:nvPr/>
        </p:nvSpPr>
        <p:spPr>
          <a:xfrm>
            <a:off x="-1" y="5294406"/>
            <a:ext cx="9131027"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AU" sz="2000" b="0" i="0" u="none" strike="noStrike" kern="1200" cap="none" spc="0" normalizeH="0" baseline="0" noProof="0" dirty="0">
                <a:ln>
                  <a:noFill/>
                </a:ln>
                <a:solidFill>
                  <a:srgbClr val="FFFF00"/>
                </a:solidFill>
                <a:effectLst/>
                <a:uLnTx/>
                <a:uFillTx/>
                <a:latin typeface="Times New Roman" panose="02020603050405020304" pitchFamily="18" charset="0"/>
                <a:ea typeface="+mn-ea"/>
                <a:cs typeface="Times New Roman" panose="02020603050405020304" pitchFamily="18" charset="0"/>
              </a:rPr>
              <a:t>The promise is for those who are “in Christ”.</a:t>
            </a:r>
          </a:p>
        </p:txBody>
      </p:sp>
    </p:spTree>
    <p:extLst>
      <p:ext uri="{BB962C8B-B14F-4D97-AF65-F5344CB8AC3E}">
        <p14:creationId xmlns:p14="http://schemas.microsoft.com/office/powerpoint/2010/main" val="513969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7"/>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1"/>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6">
                                            <p:txEl>
                                              <p:pRg st="1" end="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6">
                                            <p:txEl>
                                              <p:pRg st="2" end="2"/>
                                            </p:txEl>
                                          </p:spTgt>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16"/>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7"/>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8"/>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14"/>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3"/>
                                        </p:tgtEl>
                                        <p:attrNameLst>
                                          <p:attrName>style.visibility</p:attrName>
                                        </p:attrNameLst>
                                      </p:cBhvr>
                                      <p:to>
                                        <p:strVal val="visible"/>
                                      </p:to>
                                    </p:set>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grpId="0" nodeType="clickEffect">
                                  <p:stCondLst>
                                    <p:cond delay="0"/>
                                  </p:stCondLst>
                                  <p:childTnLst>
                                    <p:set>
                                      <p:cBhvr>
                                        <p:cTn id="60" dur="1" fill="hold">
                                          <p:stCondLst>
                                            <p:cond delay="0"/>
                                          </p:stCondLst>
                                        </p:cTn>
                                        <p:tgtEl>
                                          <p:spTgt spid="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2" grpId="0"/>
      <p:bldP spid="11" grpId="0"/>
      <p:bldP spid="14" grpId="0" animBg="1"/>
      <p:bldP spid="17" grpId="0" animBg="1"/>
      <p:bldP spid="3" grpId="0"/>
      <p:bldP spid="5" grpId="0" uiExpand="1" build="p"/>
      <p:bldP spid="6" grpId="0" uiExpand="1" build="p"/>
      <p:bldP spid="7" grpId="0"/>
      <p:bldP spid="8" grpId="0" animBg="1"/>
      <p:bldP spid="13" grpId="0"/>
      <p:bldP spid="16" grpId="0" animBg="1"/>
      <p:bldP spid="26" grpId="0"/>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Times New Roman-Arial">
      <a:majorFont>
        <a:latin typeface="Times New Roman" panose="02020603050405020304"/>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lgn="l">
          <a:defRPr dirty="0">
            <a:solidFill>
              <a:schemeClr val="bg1"/>
            </a:solidFill>
            <a:latin typeface="Times New Roman" panose="02020603050405020304" pitchFamily="18" charset="0"/>
            <a:cs typeface="Times New Roman" panose="02020603050405020304" pitchFamily="18" charset="0"/>
          </a:defRPr>
        </a:defPPr>
      </a:lstStyle>
    </a:tx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6979</TotalTime>
  <Words>494</Words>
  <Application>Microsoft Macintosh PowerPoint</Application>
  <PresentationFormat>On-screen Show (16:10)</PresentationFormat>
  <Paragraphs>33</Paragraphs>
  <Slides>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vt:i4>
      </vt:variant>
    </vt:vector>
  </HeadingPairs>
  <TitlesOfParts>
    <vt:vector size="9" baseType="lpstr">
      <vt:lpstr>Aptos</vt:lpstr>
      <vt:lpstr>Arial</vt:lpstr>
      <vt:lpstr>Calibri</vt:lpstr>
      <vt:lpstr>Comic Sans MS</vt:lpstr>
      <vt:lpstr>Times New Roman</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Michael Brumpton</dc:creator>
  <cp:lastModifiedBy>Michael Brumpton</cp:lastModifiedBy>
  <cp:revision>216</cp:revision>
  <cp:lastPrinted>2025-02-28T06:14:15Z</cp:lastPrinted>
  <dcterms:created xsi:type="dcterms:W3CDTF">2024-07-12T04:24:48Z</dcterms:created>
  <dcterms:modified xsi:type="dcterms:W3CDTF">2025-03-07T08:25:47Z</dcterms:modified>
</cp:coreProperties>
</file>